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2" r:id="rId2"/>
    <p:sldId id="282" r:id="rId3"/>
    <p:sldId id="281" r:id="rId4"/>
    <p:sldId id="280" r:id="rId5"/>
    <p:sldId id="268" r:id="rId6"/>
    <p:sldId id="278" r:id="rId7"/>
    <p:sldId id="276" r:id="rId8"/>
    <p:sldId id="277" r:id="rId9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NA SNIEG" initials="MS" lastIdx="18" clrIdx="0">
    <p:extLst>
      <p:ext uri="{19B8F6BF-5375-455C-9EA6-DF929625EA0E}">
        <p15:presenceInfo xmlns:p15="http://schemas.microsoft.com/office/powerpoint/2012/main" userId="S-1-5-21-1616320312-2655828719-4280963109-27461" providerId="AD"/>
      </p:ext>
    </p:extLst>
  </p:cmAuthor>
  <p:cmAuthor id="2" name="JEAN-PIERRE FELIX" initials="JF" lastIdx="1" clrIdx="1">
    <p:extLst>
      <p:ext uri="{19B8F6BF-5375-455C-9EA6-DF929625EA0E}">
        <p15:presenceInfo xmlns:p15="http://schemas.microsoft.com/office/powerpoint/2012/main" userId="S-1-5-21-1616320312-2655828719-4280963109-82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09D"/>
    <a:srgbClr val="292475"/>
    <a:srgbClr val="233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4" autoAdjust="0"/>
    <p:restoredTop sz="83986" autoAdjust="0"/>
  </p:normalViewPr>
  <p:slideViewPr>
    <p:cSldViewPr snapToGrid="0">
      <p:cViewPr varScale="1">
        <p:scale>
          <a:sx n="83" d="100"/>
          <a:sy n="83" d="100"/>
        </p:scale>
        <p:origin x="122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F863069-F5E1-4E3B-A0DE-DF73BA7DA2CF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59716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BCDF3C9-65E2-4DD6-B644-206E84252CD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0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Carlito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CFEEA-C5BB-45A0-805A-A5BC2031BF50}" type="slidenum">
              <a:t>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85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CFEEA-C5BB-45A0-805A-A5BC2031BF50}" type="slidenum">
              <a:t>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60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86C49E3-9CA3-4DAC-AD6A-C22953DD70B2}" type="slidenum">
              <a:t>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82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CDF3C9-65E2-4DD6-B644-206E84252C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9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CDF3C9-65E2-4DD6-B644-206E84252C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88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3FA9816-D8DC-4EA0-A212-197E0977C23E}" type="slidenum">
              <a:t>7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90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CDF3C9-65E2-4DD6-B644-206E84252CD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01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472106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93750" y="4321566"/>
            <a:ext cx="3571875" cy="992222"/>
          </a:xfrm>
        </p:spPr>
        <p:txBody>
          <a:bodyPr anchor="b" anchorCtr="0"/>
          <a:lstStyle>
            <a:lvl1pPr>
              <a:defRPr sz="1268"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472106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9" y="0"/>
            <a:ext cx="5822176" cy="42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6875" y="5301694"/>
            <a:ext cx="6508750" cy="396889"/>
          </a:xfr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5D5E5F-C837-4BF3-8F96-B07AE8FF6A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0674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5" y="2586443"/>
            <a:ext cx="9286875" cy="229004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583" b="1" cap="all" baseline="0">
                <a:solidFill>
                  <a:srgbClr val="0EB09D"/>
                </a:solidFill>
              </a:defRPr>
            </a:lvl1pPr>
            <a:lvl2pPr marL="0" indent="0">
              <a:spcBef>
                <a:spcPts val="551"/>
              </a:spcBef>
              <a:spcAft>
                <a:spcPts val="0"/>
              </a:spcAft>
              <a:buNone/>
              <a:defRPr sz="2039">
                <a:solidFill>
                  <a:srgbClr val="2D2C6F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/>
        </p:nvCxnSpPr>
        <p:spPr bwMode="gray">
          <a:xfrm>
            <a:off x="396875" y="5274653"/>
            <a:ext cx="928687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 bwMode="gray">
          <a:xfrm>
            <a:off x="396875" y="5274653"/>
            <a:ext cx="928687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4" y="198444"/>
            <a:ext cx="2306970" cy="16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0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3" y="20858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1250" y="20876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05624" y="20876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666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68156"/>
            <a:ext cx="10080625" cy="4515780"/>
          </a:xfrm>
          <a:solidFill>
            <a:srgbClr val="F0EEEE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rgbClr val="090400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813622"/>
            <a:ext cx="9286875" cy="4461031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436550" indent="-436550">
              <a:buFont typeface="+mj-lt"/>
              <a:buAutoNum type="arabicPeriod"/>
              <a:defRPr sz="3583"/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>
          <a:xfrm>
            <a:off x="396875" y="5273661"/>
            <a:ext cx="5691691" cy="396889"/>
          </a:xfr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>
                <a:solidFill>
                  <a:srgbClr val="0EB09D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198444"/>
            <a:ext cx="6032500" cy="396889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6874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0EB09D"/>
              </a:buClr>
              <a:defRPr/>
            </a:lvl2pPr>
            <a:lvl3pPr>
              <a:buClr>
                <a:srgbClr val="F1EE00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51250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FFEA07"/>
              </a:buClr>
              <a:defRPr/>
            </a:lvl2pPr>
            <a:lvl3pPr>
              <a:buClr>
                <a:srgbClr val="FFEA07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05625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FFEA07"/>
              </a:buClr>
              <a:defRPr/>
            </a:lvl2pPr>
            <a:lvl3pPr>
              <a:buClr>
                <a:srgbClr val="FFEA07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36103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>
                <a:solidFill>
                  <a:srgbClr val="0EB09D"/>
                </a:solidFill>
              </a:defRPr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96873" y="2024133"/>
            <a:ext cx="9286875" cy="28377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198444"/>
            <a:ext cx="6032500" cy="396889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688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27974B-BC70-C885-41F7-FAC154849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54" y="2226216"/>
            <a:ext cx="5124318" cy="12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73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0080625" cy="798077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346AB-C01C-4DF0-B8FE-5607D0575E11}" type="datetimeFigureOut">
              <a:rPr lang="fr-FR" smtClean="0"/>
              <a:t>09/11/2025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55DD7-5DF8-4DB9-AAF1-5C50BEFA4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8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96874" y="992222"/>
            <a:ext cx="9286875" cy="7937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6874" y="2024133"/>
            <a:ext cx="9286875" cy="2837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393906" y="5273661"/>
            <a:ext cx="1289844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6875" y="5273661"/>
            <a:ext cx="6508750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905625" y="5273661"/>
            <a:ext cx="1488281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72" y="141249"/>
            <a:ext cx="2228577" cy="5114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4" y="52608"/>
            <a:ext cx="1284536" cy="9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  <p:sldLayoutId id="2147483684" r:id="rId10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2811" b="1" kern="1200">
          <a:solidFill>
            <a:srgbClr val="0EB09D"/>
          </a:solidFill>
          <a:latin typeface="+mj-lt"/>
          <a:ea typeface="+mj-ea"/>
          <a:cs typeface="+mj-cs"/>
        </a:defRPr>
      </a:lvl1pPr>
    </p:titleStyle>
    <p:bodyStyle>
      <a:lvl1pPr marL="0" indent="0" algn="l" defTabSz="1008035" rtl="0" eaLnBrk="1" latinLnBrk="0" hangingPunct="1">
        <a:lnSpc>
          <a:spcPct val="100000"/>
        </a:lnSpc>
        <a:spcBef>
          <a:spcPts val="0"/>
        </a:spcBef>
        <a:spcAft>
          <a:spcPts val="551"/>
        </a:spcAft>
        <a:buFont typeface="Arial" pitchFamily="34" charset="0"/>
        <a:buNone/>
        <a:defRPr sz="1158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7805" indent="-79373" algn="l" defTabSz="1008035" rtl="0" eaLnBrk="1" latinLnBrk="0" hangingPunct="1">
        <a:lnSpc>
          <a:spcPct val="100000"/>
        </a:lnSpc>
        <a:spcBef>
          <a:spcPts val="661"/>
        </a:spcBef>
        <a:spcAft>
          <a:spcPts val="661"/>
        </a:spcAft>
        <a:buClr>
          <a:srgbClr val="0EB09D"/>
        </a:buClr>
        <a:buFont typeface="Arial" pitchFamily="34" charset="0"/>
        <a:buChar char="•"/>
        <a:defRPr sz="1047" b="1" kern="1200">
          <a:solidFill>
            <a:srgbClr val="0EB09D"/>
          </a:solidFill>
          <a:latin typeface="+mn-lt"/>
          <a:ea typeface="+mn-ea"/>
          <a:cs typeface="+mn-cs"/>
        </a:defRPr>
      </a:lvl2pPr>
      <a:lvl3pPr marL="47623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Clr>
          <a:srgbClr val="FFEA07"/>
        </a:buClr>
        <a:buSzPct val="100000"/>
        <a:buFont typeface="Arial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3pPr>
      <a:lvl4pPr marL="674669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4pPr>
      <a:lvl5pPr marL="91278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772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h-familles.cned.fr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557BFBF-A67C-40A0-B15E-164954562B49}" type="datetime1">
              <a:rPr lang="fr-FR" cap="all" smtClean="0"/>
              <a:t>09/11/2025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de l'enseignement scolaire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144117D-4B83-5B98-14B1-3C9EB324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03"/>
            <a:ext cx="1613302" cy="3834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69A47C-DF4B-F74B-B7D6-40A1798E3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28"/>
          <a:stretch/>
        </p:blipFill>
        <p:spPr>
          <a:xfrm>
            <a:off x="6001236" y="2000795"/>
            <a:ext cx="3524851" cy="2950968"/>
          </a:xfrm>
          <a:prstGeom prst="rect">
            <a:avLst/>
          </a:prstGeom>
        </p:spPr>
      </p:pic>
      <p:sp>
        <p:nvSpPr>
          <p:cNvPr id="11" name="Titre 2"/>
          <p:cNvSpPr txBox="1">
            <a:spLocks/>
          </p:cNvSpPr>
          <p:nvPr/>
        </p:nvSpPr>
        <p:spPr bwMode="gray">
          <a:xfrm>
            <a:off x="396875" y="2598179"/>
            <a:ext cx="5659611" cy="1030934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rPr>
              <a:t>La lutte contre le harcèlement </a:t>
            </a:r>
            <a:r>
              <a:rPr lang="fr-FR" sz="2400" dirty="0">
                <a:solidFill>
                  <a:srgbClr val="0070C0"/>
                </a:solidFill>
                <a:latin typeface="Marianne" panose="02000000000000000000" pitchFamily="2" charset="0"/>
                <a:ea typeface="+mn-ea"/>
                <a:cs typeface="+mn-cs"/>
              </a:rPr>
              <a:t>au collège La Fontaine aux Bergers à Ollainville</a:t>
            </a:r>
          </a:p>
          <a:p>
            <a:br>
              <a:rPr lang="fr-FR" sz="3528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fr-FR" sz="2646" dirty="0"/>
            </a:br>
            <a:r>
              <a:rPr lang="fr-FR" sz="2646" b="0" dirty="0"/>
              <a:t>Sous-directeur de l’action éducative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" y="3476279"/>
            <a:ext cx="5810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pPr lvl="0"/>
            <a:r>
              <a:rPr lang="fr-FR" sz="2400" dirty="0">
                <a:solidFill>
                  <a:srgbClr val="292475"/>
                </a:solidFill>
                <a:latin typeface="Marianne ExtraBold" panose="02000000000000000000" pitchFamily="2" charset="0"/>
              </a:rPr>
              <a:t>Qu’est-ce que le harcèlement entre élèves ?</a:t>
            </a:r>
          </a:p>
          <a:p>
            <a:pPr lvl="0"/>
            <a:endParaRPr lang="fr-FR" sz="280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/>
          </p:nvPr>
        </p:nvSpPr>
        <p:spPr>
          <a:xfrm>
            <a:off x="3619378" y="1599541"/>
            <a:ext cx="2778125" cy="3075889"/>
          </a:xfrm>
        </p:spPr>
        <p:txBody>
          <a:bodyPr/>
          <a:lstStyle/>
          <a:p>
            <a:pPr lvl="0"/>
            <a:r>
              <a:rPr lang="fr-FR" sz="1400">
                <a:solidFill>
                  <a:srgbClr val="000000"/>
                </a:solidFill>
                <a:latin typeface="Marianne ExtraBold" panose="02000000000000000000" pitchFamily="2" charset="0"/>
                <a:cs typeface="Arial" pitchFamily="2"/>
              </a:rPr>
              <a:t>Les 3 </a:t>
            </a:r>
            <a:r>
              <a:rPr lang="fr-FR" sz="1400" dirty="0">
                <a:solidFill>
                  <a:srgbClr val="000000"/>
                </a:solidFill>
                <a:latin typeface="Marianne ExtraBold" panose="02000000000000000000" pitchFamily="2" charset="0"/>
                <a:cs typeface="Arial" pitchFamily="2"/>
              </a:rPr>
              <a:t>caractéristiques du harcèlement en milieu scolaire 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La violence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La répétitivité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L’isolement de la victime </a:t>
            </a:r>
          </a:p>
          <a:p>
            <a:r>
              <a:rPr lang="fr-FR" sz="1400" dirty="0">
                <a:latin typeface="Marianne" panose="02000000000000000000" pitchFamily="2" charset="0"/>
              </a:rPr>
              <a:t>Le harcèlement se fonde généralement sur </a:t>
            </a:r>
            <a:r>
              <a:rPr lang="fr-FR" sz="1400" b="1" dirty="0">
                <a:latin typeface="Marianne" panose="02000000000000000000" pitchFamily="2" charset="0"/>
              </a:rPr>
              <a:t>le rejet de la différence et sur la stigmatisation </a:t>
            </a:r>
            <a:r>
              <a:rPr lang="fr-FR" sz="1400" dirty="0">
                <a:latin typeface="Marianne" panose="02000000000000000000" pitchFamily="2" charset="0"/>
              </a:rPr>
              <a:t>de certaines caractéristiques (l’apparence physique, le sexe, l’identité de genre</a:t>
            </a:r>
            <a:r>
              <a:rPr lang="fr-FR" sz="1400">
                <a:latin typeface="Marianne" panose="02000000000000000000" pitchFamily="2" charset="0"/>
              </a:rPr>
              <a:t>, le handicap </a:t>
            </a:r>
            <a:r>
              <a:rPr lang="fr-FR" sz="1400" dirty="0">
                <a:latin typeface="Marianne" panose="02000000000000000000" pitchFamily="2" charset="0"/>
              </a:rPr>
              <a:t>etc.) 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/>
          </p:nvPr>
        </p:nvSpPr>
        <p:spPr>
          <a:xfrm>
            <a:off x="6905624" y="1603633"/>
            <a:ext cx="2900984" cy="2998558"/>
          </a:xfrm>
        </p:spPr>
        <p:txBody>
          <a:bodyPr/>
          <a:lstStyle/>
          <a:p>
            <a:r>
              <a:rPr lang="fr-FR" sz="1400" dirty="0">
                <a:solidFill>
                  <a:srgbClr val="000000"/>
                </a:solidFill>
                <a:latin typeface="Marianne ExtraBold" panose="02000000000000000000" pitchFamily="2" charset="0"/>
                <a:cs typeface="Arial" pitchFamily="2"/>
              </a:rPr>
              <a:t>Que dit la loi ? </a:t>
            </a:r>
          </a:p>
          <a:p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 code de l’éducation prévoit qu’aucun élève ne doit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subir de harcèlement (art. L. 111-6).</a:t>
            </a:r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  <a:p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 harcèlement scolaire est un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délit pénal.</a:t>
            </a:r>
          </a:p>
          <a:p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Les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peines de prison vont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3 à 10 ans d’emprisonnement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et de </a:t>
            </a:r>
            <a:r>
              <a:rPr lang="fr-FR" sz="1400" b="1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45 000 €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à </a:t>
            </a:r>
            <a:r>
              <a:rPr lang="fr-FR" sz="1400" b="1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150 000 €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d’amende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selon la gravité des faits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(art.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222-33-2-3 du code pénal). 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9143" y="4597965"/>
            <a:ext cx="9818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En luttant contre harcèlement à l’école et toute forme de violence, </a:t>
            </a:r>
          </a:p>
          <a:p>
            <a:pPr lvl="0" algn="ctr"/>
            <a:r>
              <a:rPr lang="fr-FR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on agit sur le climat scolaire et le bien-être des élèves, </a:t>
            </a:r>
          </a:p>
          <a:p>
            <a:pPr lvl="0" algn="ctr"/>
            <a:r>
              <a:rPr lang="fr-FR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conditions indispensables pour la réussite de tous.</a:t>
            </a:r>
            <a:endParaRPr lang="fr-FR" b="1" dirty="0">
              <a:solidFill>
                <a:srgbClr val="0EB09D"/>
              </a:solidFill>
              <a:latin typeface="Marianne ExtraBold" panose="02000000000000000000" pitchFamily="2" charset="0"/>
              <a:cs typeface="Arial" pitchFamily="2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 bwMode="gray">
          <a:xfrm rot="10800000" flipV="1">
            <a:off x="5978105" y="2777706"/>
            <a:ext cx="3197523" cy="1345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100803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Font typeface="Arial" pitchFamily="34" charset="0"/>
              <a:buNone/>
              <a:defRPr sz="1158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805" indent="-79373" algn="l" defTabSz="1008035" rtl="0" eaLnBrk="1" latinLnBrk="0" hangingPunct="1">
              <a:lnSpc>
                <a:spcPct val="100000"/>
              </a:lnSpc>
              <a:spcBef>
                <a:spcPts val="661"/>
              </a:spcBef>
              <a:spcAft>
                <a:spcPts val="661"/>
              </a:spcAft>
              <a:buClr>
                <a:srgbClr val="0EB09D"/>
              </a:buClr>
              <a:buFont typeface="Arial" pitchFamily="34" charset="0"/>
              <a:buChar char="•"/>
              <a:defRPr sz="1047" b="1" kern="1200">
                <a:solidFill>
                  <a:srgbClr val="0EB09D"/>
                </a:solidFill>
                <a:latin typeface="+mn-lt"/>
                <a:ea typeface="+mn-ea"/>
                <a:cs typeface="+mn-cs"/>
              </a:defRPr>
            </a:lvl2pPr>
            <a:lvl3pPr marL="476237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>
                <a:srgbClr val="FFEA07"/>
              </a:buClr>
              <a:buSzPct val="100000"/>
              <a:buFont typeface="Arial" pitchFamily="34" charset="0"/>
              <a:buChar char="•"/>
              <a:defRPr sz="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4669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SzPct val="100000"/>
              <a:buFont typeface="Arial" pitchFamily="34" charset="0"/>
              <a:buChar char="•"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787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SzPct val="100000"/>
              <a:buFont typeface="Arial" pitchFamily="34" charset="0"/>
              <a:buChar char="•"/>
              <a:defRPr sz="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fr-FR" sz="1500" dirty="0">
              <a:solidFill>
                <a:srgbClr val="000000"/>
              </a:solidFill>
              <a:latin typeface="Marianne ExtraBold" panose="02000000000000000000" pitchFamily="2" charset="0"/>
              <a:cs typeface="Arial" pitchFamily="2"/>
            </a:endParaRPr>
          </a:p>
        </p:txBody>
      </p:sp>
      <p:sp>
        <p:nvSpPr>
          <p:cNvPr id="18" name="Sous-titre 2"/>
          <p:cNvSpPr txBox="1">
            <a:spLocks noGrp="1"/>
          </p:cNvSpPr>
          <p:nvPr>
            <p:ph type="body" sz="quarter" idx="14"/>
          </p:nvPr>
        </p:nvSpPr>
        <p:spPr>
          <a:xfrm>
            <a:off x="396872" y="1603166"/>
            <a:ext cx="2778125" cy="2845520"/>
          </a:xfrm>
        </p:spPr>
        <p:txBody>
          <a:bodyPr vert="horz" anchor="ctr">
            <a:normAutofit/>
          </a:bodyPr>
          <a:lstStyle/>
          <a:p>
            <a:pPr lvl="0"/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En milieu scolaire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, le harcèlement est le fait, pour un élève ou un groupe d'élèves,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faire subir de manière répétée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à un camarade des propos ou des comportements négatifs voire violents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. </a:t>
            </a:r>
          </a:p>
          <a:p>
            <a:pPr lvl="0"/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harcèlement porte atteinte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à la dignité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l’élève,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altère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sa santé mentale ou physique et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dégrade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 ses conditions d’apprentissage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.  </a:t>
            </a:r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4850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17493" y="1040490"/>
            <a:ext cx="9072563" cy="535582"/>
          </a:xfrm>
        </p:spPr>
        <p:txBody>
          <a:bodyPr vert="horz" anchor="t"/>
          <a:lstStyle/>
          <a:p>
            <a:pPr lvl="0"/>
            <a:r>
              <a:rPr lang="fr-FR" sz="2400" dirty="0">
                <a:solidFill>
                  <a:srgbClr val="292475"/>
                </a:solidFill>
                <a:latin typeface="Marianne ExtraBold" panose="02000000000000000000" pitchFamily="2" charset="0"/>
              </a:rPr>
              <a:t>Qui est concerné ?</a:t>
            </a:r>
          </a:p>
          <a:p>
            <a:pPr lvl="0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7493" y="1576072"/>
            <a:ext cx="51744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Une enquête statistique nationale a été menée en novembre 2024 auprès d’un échantillon de 36 000 élèves du CE2 à la terminale.</a:t>
            </a:r>
          </a:p>
          <a:p>
            <a:pPr algn="just"/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Elle a permis de mesurer </a:t>
            </a:r>
            <a:r>
              <a:rPr lang="fr-FR" sz="1400" b="1" dirty="0">
                <a:latin typeface="Marianne" panose="02000000000000000000" pitchFamily="2" charset="0"/>
                <a:cs typeface="Arial" pitchFamily="2"/>
              </a:rPr>
              <a:t>l’ampleur du harcèlement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subi par les élèves.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493" y="3074622"/>
            <a:ext cx="50387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1" dirty="0">
                <a:latin typeface="Marianne" panose="02000000000000000000" pitchFamily="2" charset="0"/>
              </a:rPr>
              <a:t>D’après cette enquête, le harcèlement touche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3 % des écoliers du CE2 au 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5 % des collégiens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3 % des lycéens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23203" y="3072674"/>
            <a:ext cx="39567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Marianne" panose="02000000000000000000" pitchFamily="2" charset="0"/>
              </a:rPr>
              <a:t>Par ailleurs, des situations préoccupantes liées à la qualité de vie à l’école ou bien à des atteintes subies à l’école nécessitent une vigilance accrue des adultes, sans pour autant constituer du harcèlement. 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Ces situations « </a:t>
            </a:r>
            <a:r>
              <a:rPr lang="fr-FR" sz="1400" b="1" dirty="0">
                <a:latin typeface="Marianne" panose="02000000000000000000" pitchFamily="2" charset="0"/>
              </a:rPr>
              <a:t>à surveiller </a:t>
            </a:r>
            <a:r>
              <a:rPr lang="fr-FR" sz="1400" dirty="0">
                <a:latin typeface="Marianne" panose="02000000000000000000" pitchFamily="2" charset="0"/>
              </a:rPr>
              <a:t>» concernent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18 % des écoliers du CE2 au 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7 % des collégiens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5 % des lycéens</a:t>
            </a:r>
          </a:p>
        </p:txBody>
      </p:sp>
      <p:pic>
        <p:nvPicPr>
          <p:cNvPr id="19" name="Imag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99" y="976299"/>
            <a:ext cx="2478405" cy="1653540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169">
            <a:off x="989009" y="3790107"/>
            <a:ext cx="4407790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98766" y="977390"/>
            <a:ext cx="9072563" cy="560388"/>
          </a:xfrm>
        </p:spPr>
        <p:txBody>
          <a:bodyPr vert="horz" anchor="t"/>
          <a:lstStyle/>
          <a:p>
            <a: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Le cyberharcèlement</a:t>
            </a:r>
            <a:r>
              <a:rPr lang="fr-FR" sz="28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, </a:t>
            </a:r>
            <a: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un prolongement possible </a:t>
            </a:r>
            <a:b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</a:br>
            <a: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du harcè</a:t>
            </a:r>
            <a:r>
              <a:rPr lang="fr-FR" sz="2400" dirty="0">
                <a:solidFill>
                  <a:srgbClr val="292475"/>
                </a:solidFill>
                <a:latin typeface="Marianne ExtraBold" panose="02000000000000000000" pitchFamily="2" charset="0"/>
              </a:rPr>
              <a:t>lement à l’école</a:t>
            </a:r>
            <a: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 </a:t>
            </a:r>
            <a:endParaRPr lang="fr-FR" sz="2400" dirty="0">
              <a:solidFill>
                <a:srgbClr val="292475"/>
              </a:solidFill>
              <a:latin typeface="Marianne ExtraBold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450" y="2035686"/>
            <a:ext cx="3318095" cy="31700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fr-FR" sz="1400" b="1" dirty="0">
                <a:latin typeface="Marianne" panose="02000000000000000000" pitchFamily="2" charset="0"/>
              </a:rPr>
              <a:t>Le cyberharcèlement est avant tout une forme de harcèlement. Il est généralement le prolongement d’une situation de harcèlement.</a:t>
            </a:r>
          </a:p>
          <a:p>
            <a:endParaRPr lang="fr-FR" sz="1200" b="1" dirty="0">
              <a:latin typeface="Marianne" panose="02000000000000000000" pitchFamily="2" charset="0"/>
            </a:endParaRPr>
          </a:p>
          <a:p>
            <a:r>
              <a:rPr lang="fr-FR" sz="1200" dirty="0">
                <a:latin typeface="Marianne" panose="02000000000000000000" pitchFamily="2" charset="0"/>
              </a:rPr>
              <a:t>Il est défini comme « un acte agressif, intentionnel perpétré par un individu ou un groupe d’individus au moyen de formes de communication électroniques, de façon répétée à l’encontre d’une victime qui ne peut facilement se défendre seule.</a:t>
            </a:r>
            <a:r>
              <a:rPr lang="fr-FR" sz="1200" i="1" dirty="0">
                <a:latin typeface="Marianne" panose="02000000000000000000" pitchFamily="2" charset="0"/>
              </a:rPr>
              <a:t> </a:t>
            </a:r>
            <a:r>
              <a:rPr lang="fr-FR" sz="1200" dirty="0">
                <a:latin typeface="Marianne" panose="02000000000000000000" pitchFamily="2" charset="0"/>
              </a:rPr>
              <a:t>» </a:t>
            </a:r>
          </a:p>
          <a:p>
            <a:endParaRPr lang="fr-FR" sz="1200" b="1" dirty="0">
              <a:latin typeface="Marianne" panose="02000000000000000000" pitchFamily="2" charset="0"/>
            </a:endParaRPr>
          </a:p>
          <a:p>
            <a:r>
              <a:rPr lang="fr-FR" sz="1200" dirty="0">
                <a:latin typeface="Marianne" panose="02000000000000000000" pitchFamily="2" charset="0"/>
              </a:rPr>
              <a:t>Il se pratique via les téléphones portables, messageries, jeux en ligne, courriers électroniques, réseaux sociaux, etc.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64188" y="1537778"/>
            <a:ext cx="28418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Marianne" panose="02000000000000000000" pitchFamily="2" charset="0"/>
              </a:rPr>
              <a:t>L'exposition à Internet et aux réseaux sociaux des plus jeunes peut avoir plusieurs conséquences : addiction aux écrans, problèmes de sommeil, risque de </a:t>
            </a:r>
            <a:r>
              <a:rPr lang="fr-FR" sz="1200" dirty="0" err="1">
                <a:latin typeface="Marianne" panose="02000000000000000000" pitchFamily="2" charset="0"/>
              </a:rPr>
              <a:t>cyberharcèlement</a:t>
            </a:r>
            <a:r>
              <a:rPr lang="fr-FR" sz="1200" dirty="0">
                <a:latin typeface="Marianne" panose="02000000000000000000" pitchFamily="2" charset="0"/>
              </a:rPr>
              <a:t>, etc. </a:t>
            </a:r>
          </a:p>
          <a:p>
            <a:endParaRPr lang="fr-FR" sz="1200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Si votre enfant est victime ou témoin de cyberharcèlement, </a:t>
            </a:r>
            <a:b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prévenez immédiatement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l’école;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le 3018 pour demander le retrait des contenus 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607904" y="2033361"/>
            <a:ext cx="3294920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Marianne" panose="02000000000000000000" pitchFamily="2" charset="0"/>
              </a:rPr>
              <a:t>Le saviez-vous ? </a:t>
            </a:r>
          </a:p>
          <a:p>
            <a:endParaRPr lang="fr-FR" sz="12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En moyenne, </a:t>
            </a:r>
            <a:r>
              <a:rPr lang="fr-FR" sz="1200" b="1" dirty="0">
                <a:latin typeface="Marianne" panose="02000000000000000000" pitchFamily="2" charset="0"/>
              </a:rPr>
              <a:t>le 1er enregistrement </a:t>
            </a:r>
            <a:r>
              <a:rPr lang="fr-FR" sz="1200" dirty="0">
                <a:latin typeface="Marianne" panose="02000000000000000000" pitchFamily="2" charset="0"/>
              </a:rPr>
              <a:t>sur un réseau social surviendrait autour </a:t>
            </a:r>
            <a:r>
              <a:rPr lang="fr-FR" sz="1200" b="1" dirty="0">
                <a:latin typeface="Marianne" panose="02000000000000000000" pitchFamily="2" charset="0"/>
              </a:rPr>
              <a:t>des 8 ans et demi </a:t>
            </a:r>
            <a:r>
              <a:rPr lang="fr-FR" sz="1200" dirty="0">
                <a:latin typeface="Marianne" panose="02000000000000000000" pitchFamily="2" charset="0"/>
              </a:rPr>
              <a:t>selon la Cnil. </a:t>
            </a:r>
          </a:p>
          <a:p>
            <a:endParaRPr lang="fr-FR" sz="12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Depuis juillet 2023, la loi prévoit que </a:t>
            </a:r>
            <a:r>
              <a:rPr lang="fr-FR" sz="1200" b="1" dirty="0">
                <a:latin typeface="Marianne" panose="02000000000000000000" pitchFamily="2" charset="0"/>
              </a:rPr>
              <a:t>la majorité numérique </a:t>
            </a:r>
            <a:r>
              <a:rPr lang="fr-FR" sz="1200" dirty="0">
                <a:latin typeface="Marianne" panose="02000000000000000000" pitchFamily="2" charset="0"/>
              </a:rPr>
              <a:t>pour s’inscrire sur les réseaux sociaux est </a:t>
            </a:r>
            <a:r>
              <a:rPr lang="fr-FR" sz="1200" b="1" dirty="0">
                <a:latin typeface="Marianne" panose="02000000000000000000" pitchFamily="2" charset="0"/>
              </a:rPr>
              <a:t>de 15 ans</a:t>
            </a:r>
            <a:r>
              <a:rPr lang="fr-FR" sz="1200" dirty="0">
                <a:latin typeface="Marianne" panose="02000000000000000000" pitchFamily="2" charset="0"/>
              </a:rPr>
              <a:t>. </a:t>
            </a:r>
          </a:p>
          <a:p>
            <a:endParaRPr lang="fr-FR" sz="12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</a:rPr>
              <a:t>En deçà de 15 ans, l’enfant doit </a:t>
            </a:r>
            <a:r>
              <a:rPr lang="fr-FR" sz="1200" b="1" dirty="0">
                <a:latin typeface="Marianne" panose="02000000000000000000" pitchFamily="2" charset="0"/>
              </a:rPr>
              <a:t>obtenir l’autorisation </a:t>
            </a:r>
            <a:r>
              <a:rPr lang="fr-FR" sz="1200" dirty="0">
                <a:latin typeface="Marianne" panose="02000000000000000000" pitchFamily="2" charset="0"/>
              </a:rPr>
              <a:t>d’un de ses deux parents. </a:t>
            </a:r>
          </a:p>
          <a:p>
            <a:endParaRPr lang="fr-FR" sz="1200" i="1" dirty="0">
              <a:latin typeface="Marianne" panose="02000000000000000000" pitchFamily="2" charset="0"/>
            </a:endParaRPr>
          </a:p>
          <a:p>
            <a:endParaRPr lang="fr-FR" sz="105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1"/>
          <a:stretch/>
        </p:blipFill>
        <p:spPr>
          <a:xfrm>
            <a:off x="7525238" y="4380695"/>
            <a:ext cx="1973498" cy="10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389" y="979576"/>
            <a:ext cx="9415831" cy="793778"/>
          </a:xfrm>
        </p:spPr>
        <p:txBody>
          <a:bodyPr/>
          <a:lstStyle/>
          <a:p>
            <a:r>
              <a:rPr lang="fr-FR" sz="2400" dirty="0">
                <a:solidFill>
                  <a:srgbClr val="002060"/>
                </a:solidFill>
                <a:latin typeface="Marianne ExtraBold" panose="02000000000000000000" pitchFamily="2" charset="0"/>
              </a:rPr>
              <a:t>Comment agissons-nous pour prévenir et lutter contre le harcèlement dans notre établissement ?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96875" y="1816744"/>
            <a:ext cx="9286875" cy="3853806"/>
          </a:xfrm>
        </p:spPr>
        <p:txBody>
          <a:bodyPr/>
          <a:lstStyle/>
          <a:p>
            <a:r>
              <a:rPr lang="fr-FR" sz="1400" dirty="0">
                <a:latin typeface="Marianne" panose="02000000000000000000" pitchFamily="2" charset="0"/>
              </a:rPr>
              <a:t>Nous organisons la prévention du harcèlement en déployant le programme de lutte contre le harcèlement à l’école Phare. Ce programme est doté d’un plan de prévention et de lutte contre le harcèlement.</a:t>
            </a:r>
          </a:p>
          <a:p>
            <a:r>
              <a:rPr lang="fr-FR" sz="1400" b="1" dirty="0">
                <a:latin typeface="Marianne" panose="02000000000000000000" pitchFamily="2" charset="0"/>
              </a:rPr>
              <a:t>Qui est en charge de l’application de ce programme dans notre établissement 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le chef d’établissement</a:t>
            </a:r>
            <a:r>
              <a:rPr lang="fr-FR" sz="1400" dirty="0">
                <a:latin typeface="Marianne" panose="02000000000000000000" pitchFamily="2" charset="0"/>
              </a:rPr>
              <a:t> </a:t>
            </a:r>
            <a:r>
              <a:rPr lang="fr-FR" sz="1400" b="1" dirty="0">
                <a:latin typeface="Marianne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3 coordonnateurs </a:t>
            </a:r>
            <a:r>
              <a:rPr lang="fr-FR" sz="1400" dirty="0">
                <a:latin typeface="Marianne" panose="02000000000000000000" pitchFamily="2" charset="0"/>
              </a:rPr>
              <a:t>chargés d’appuyer le chef d’établissement dans la mise en œuvre du plan de prévention et de lutte contre le harcèlement.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une équipe ressource</a:t>
            </a:r>
            <a:r>
              <a:rPr lang="fr-FR" sz="1400" dirty="0">
                <a:latin typeface="Marianne" panose="02000000000000000000" pitchFamily="2" charset="0"/>
              </a:rPr>
              <a:t>. Toutes ces personnes </a:t>
            </a:r>
            <a:r>
              <a:rPr lang="fr-FR" sz="1400" b="1" dirty="0">
                <a:latin typeface="Marianne" panose="02000000000000000000" pitchFamily="2" charset="0"/>
              </a:rPr>
              <a:t>sont formées </a:t>
            </a:r>
            <a:r>
              <a:rPr lang="fr-FR" sz="1400" dirty="0">
                <a:latin typeface="Marianne" panose="02000000000000000000" pitchFamily="2" charset="0"/>
              </a:rPr>
              <a:t>pour prendre en charge des </a:t>
            </a:r>
            <a:r>
              <a:rPr lang="fr-FR" sz="1400" b="1" dirty="0">
                <a:latin typeface="Marianne" panose="02000000000000000000" pitchFamily="2" charset="0"/>
              </a:rPr>
              <a:t>situations de harcèlement et</a:t>
            </a:r>
            <a:r>
              <a:rPr lang="fr-FR" sz="1400" dirty="0">
                <a:latin typeface="Marianne" panose="02000000000000000000" pitchFamily="2" charset="0"/>
              </a:rPr>
              <a:t> mener des actions de sensibilisation/de formation au sein de l’établissement.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sz="1400" b="1" dirty="0">
                <a:latin typeface="Marianne" panose="02000000000000000000" pitchFamily="2" charset="0"/>
              </a:rPr>
              <a:t>Le dispositif Phare </a:t>
            </a:r>
            <a:r>
              <a:rPr lang="fr-FR" sz="1400" dirty="0">
                <a:latin typeface="Marianne" panose="02000000000000000000" pitchFamily="2" charset="0"/>
              </a:rPr>
              <a:t>prévoit plusieurs actions que nous mettons en place au sein de notre établissement (sensibilisation des parents, 10h d’apprentissage, la formation des équipes ambassadeurs, participation à des temps forts : Journée non au harcèlement, Prix non au harcèlement, </a:t>
            </a:r>
            <a:r>
              <a:rPr lang="fr-FR" sz="1400" dirty="0" err="1">
                <a:latin typeface="Marianne" panose="02000000000000000000" pitchFamily="2" charset="0"/>
              </a:rPr>
              <a:t>Safer</a:t>
            </a:r>
            <a:r>
              <a:rPr lang="fr-FR" sz="1400" dirty="0">
                <a:latin typeface="Marianne" panose="02000000000000000000" pitchFamily="2" charset="0"/>
              </a:rPr>
              <a:t> internet Day, etc.). </a:t>
            </a:r>
          </a:p>
          <a:p>
            <a:r>
              <a:rPr lang="fr-FR" sz="1400" b="1" dirty="0">
                <a:latin typeface="Marianne" panose="02000000000000000000" pitchFamily="2" charset="0"/>
              </a:rPr>
              <a:t>Les actions sont effectuées tout au long de l’année</a:t>
            </a:r>
            <a:r>
              <a:rPr lang="fr-FR" sz="1400" dirty="0">
                <a:latin typeface="Marianne" panose="02000000000000000000" pitchFamily="2" charset="0"/>
              </a:rPr>
              <a:t> et donnent lieu à l’obtention d’un label. </a:t>
            </a:r>
          </a:p>
          <a:p>
            <a:r>
              <a:rPr lang="fr-FR" sz="1400" dirty="0">
                <a:latin typeface="Marianne" panose="02000000000000000000" pitchFamily="2" charset="0"/>
              </a:rPr>
              <a:t>Ainsi, notre établissement est labellisé </a:t>
            </a:r>
            <a:r>
              <a:rPr lang="fr-FR" sz="1400" b="1" dirty="0">
                <a:solidFill>
                  <a:srgbClr val="0070C0"/>
                </a:solidFill>
                <a:latin typeface="Marianne" panose="02000000000000000000" pitchFamily="2" charset="0"/>
              </a:rPr>
              <a:t>au niveau 2.</a:t>
            </a:r>
            <a:endParaRPr lang="fr-FR" sz="1400" dirty="0">
              <a:latin typeface="Marianne" panose="02000000000000000000" pitchFamily="2" charset="0"/>
            </a:endParaRPr>
          </a:p>
          <a:p>
            <a:endParaRPr lang="fr-FR" sz="1400" dirty="0">
              <a:latin typeface="Marianne" panose="02000000000000000000" pitchFamily="2" charset="0"/>
            </a:endParaRPr>
          </a:p>
          <a:p>
            <a:endParaRPr lang="fr-FR" sz="1800" b="1" dirty="0">
              <a:solidFill>
                <a:srgbClr val="0EB09D"/>
              </a:solidFill>
              <a:latin typeface="Marianne ExtraBold" panose="02000000000000000000" pitchFamily="2" charset="0"/>
              <a:cs typeface="Arial" pitchFamily="2"/>
            </a:endParaRPr>
          </a:p>
          <a:p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8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460" y="1071682"/>
            <a:ext cx="9415831" cy="793778"/>
          </a:xfrm>
        </p:spPr>
        <p:txBody>
          <a:bodyPr/>
          <a:lstStyle/>
          <a:p>
            <a:r>
              <a:rPr lang="fr-FR" sz="2400" dirty="0">
                <a:solidFill>
                  <a:srgbClr val="002060"/>
                </a:solidFill>
                <a:latin typeface="Marianne ExtraBold" panose="02000000000000000000" pitchFamily="2" charset="0"/>
              </a:rPr>
              <a:t>Comment agissons-nous pour prévenir et lutter contre le harcèlement dans notre établissement ?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84460" y="1865460"/>
            <a:ext cx="9286875" cy="3853806"/>
          </a:xfrm>
        </p:spPr>
        <p:txBody>
          <a:bodyPr/>
          <a:lstStyle/>
          <a:p>
            <a:r>
              <a:rPr lang="fr-FR" sz="1400" b="1" dirty="0">
                <a:latin typeface="Marianne" panose="02000000000000000000" pitchFamily="2" charset="0"/>
              </a:rPr>
              <a:t>Que faisons-nous dans le cas d’une situation de harcèlement dans notre établissement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Dès que nous en avons connaissance, nous prenons en charge toutes les situations de harcèlement </a:t>
            </a:r>
            <a:r>
              <a:rPr lang="fr-FR" sz="1400" dirty="0">
                <a:latin typeface="Marianne" panose="02000000000000000000" pitchFamily="2" charset="0"/>
              </a:rPr>
              <a:t>et nous les suivons jusqu’à leur résolution. À cette fin, nous mettons en œuvre le protocole national de prise en charge des situations.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Dans certaines situations, nous avons la possibilité de </a:t>
            </a:r>
            <a:r>
              <a:rPr lang="fr-FR" sz="1400" b="1" dirty="0">
                <a:latin typeface="Marianne" panose="02000000000000000000" pitchFamily="2" charset="0"/>
              </a:rPr>
              <a:t>faire appel au responsable départemental ou académique de la lutte contre le harcèlement</a:t>
            </a:r>
            <a:r>
              <a:rPr lang="fr-FR" sz="1200" b="1" dirty="0">
                <a:latin typeface="Marianne" panose="02000000000000000000" pitchFamily="2" charset="0"/>
              </a:rPr>
              <a:t>. </a:t>
            </a:r>
          </a:p>
          <a:p>
            <a:endParaRPr lang="fr-FR" sz="1400" b="1" dirty="0">
              <a:latin typeface="Marianne" panose="02000000000000000000" pitchFamily="2" charset="0"/>
            </a:endParaRPr>
          </a:p>
          <a:p>
            <a:r>
              <a:rPr lang="fr-FR" sz="1400" b="1" dirty="0">
                <a:latin typeface="Marianne" panose="02000000000000000000" pitchFamily="2" charset="0"/>
              </a:rPr>
              <a:t>Et les élèves dans tout ça ? </a:t>
            </a:r>
          </a:p>
          <a:p>
            <a:r>
              <a:rPr lang="fr-FR" sz="1400" dirty="0">
                <a:latin typeface="Marianne" panose="02000000000000000000" pitchFamily="2" charset="0"/>
              </a:rPr>
              <a:t>Phare prévoit la mise en place du dispositif des ambassadeurs élèves (minimum 10). Ces élèves sont formés à la détection et au signalement des situations de harcèlement. Ils organisent aussi des séances de sensibilisation au sein de l’établissement. 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pPr algn="ctr"/>
            <a:r>
              <a:rPr lang="fr-FR" sz="1800" b="1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L’objectif est de créer une communauté protectrice au sein de l’établissement. </a:t>
            </a:r>
          </a:p>
          <a:p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1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55812" y="1990676"/>
            <a:ext cx="4672013" cy="1341437"/>
          </a:xfrm>
        </p:spPr>
        <p:txBody>
          <a:bodyPr vert="horz"/>
          <a:lstStyle/>
          <a:p>
            <a:pPr>
              <a:buSzPct val="45000"/>
            </a:pPr>
            <a:r>
              <a:rPr lang="fr-FR" sz="1400" b="1" dirty="0">
                <a:latin typeface="Marianne" panose="02000000000000000000" pitchFamily="2" charset="0"/>
              </a:rPr>
              <a:t>Les bons réflexes :</a:t>
            </a:r>
          </a:p>
          <a:p>
            <a:pPr marL="179388" indent="-179388">
              <a:buSzPct val="45000"/>
              <a:buFont typeface="OpenSymbol"/>
              <a:buChar char="●"/>
            </a:pPr>
            <a:r>
              <a:rPr lang="fr-FR" sz="1400" b="1" dirty="0">
                <a:latin typeface="Marianne" panose="02000000000000000000" pitchFamily="2" charset="0"/>
              </a:rPr>
              <a:t>parler avec son enfant, échanger sur les faits ; </a:t>
            </a:r>
          </a:p>
          <a:p>
            <a:pPr marL="179388" indent="-179388">
              <a:buSzPct val="45000"/>
              <a:buFont typeface="OpenSymbol"/>
              <a:buChar char="●"/>
            </a:pPr>
            <a:r>
              <a:rPr lang="fr-FR" sz="1400" b="1" dirty="0">
                <a:latin typeface="Marianne" panose="02000000000000000000" pitchFamily="2" charset="0"/>
              </a:rPr>
              <a:t>rassurer son enfant ; </a:t>
            </a:r>
          </a:p>
          <a:p>
            <a:pPr marL="179388" indent="-179388">
              <a:buSzPct val="45000"/>
              <a:buFont typeface="OpenSymbol"/>
              <a:buChar char="●"/>
            </a:pPr>
            <a:r>
              <a:rPr lang="fr-FR" sz="1400" b="1" dirty="0">
                <a:latin typeface="Marianne" panose="02000000000000000000" pitchFamily="2" charset="0"/>
              </a:rPr>
              <a:t>informer immédiatement un personnel de l’établissement.</a:t>
            </a:r>
          </a:p>
          <a:p>
            <a:pPr lvl="0">
              <a:buSzPct val="45000"/>
              <a:buFont typeface="OpenSymbol"/>
              <a:buChar char="●"/>
            </a:pPr>
            <a:endParaRPr lang="fr-FR" sz="1400" b="1" dirty="0">
              <a:latin typeface="Marianne" panose="02000000000000000000" pitchFamily="2" charset="0"/>
            </a:endParaRPr>
          </a:p>
          <a:p>
            <a:pPr lvl="0">
              <a:buSzPct val="45000"/>
              <a:buFont typeface="OpenSymbol"/>
              <a:buChar char="●"/>
            </a:pPr>
            <a:endParaRPr lang="fr-FR" sz="1400" b="1" dirty="0">
              <a:latin typeface="Marianne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4888" y="2046105"/>
            <a:ext cx="43180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45000"/>
            </a:pPr>
            <a:r>
              <a:rPr lang="fr-FR" sz="1400" b="1" dirty="0">
                <a:latin typeface="Marianne" panose="02000000000000000000" pitchFamily="2" charset="0"/>
              </a:rPr>
              <a:t>Vous pouvez aussi appeler ces numéros pour toutes les situations de harcèlement :</a:t>
            </a:r>
          </a:p>
          <a:p>
            <a:pPr marL="285750" lvl="0" indent="-285750"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Plateforme</a:t>
            </a:r>
            <a:br>
              <a:rPr lang="fr-FR" sz="1400" dirty="0">
                <a:latin typeface="Marianne" panose="02000000000000000000" pitchFamily="2" charset="0"/>
              </a:rPr>
            </a:br>
            <a:r>
              <a:rPr lang="fr-FR" sz="1400" dirty="0">
                <a:latin typeface="Marianne" panose="02000000000000000000" pitchFamily="2" charset="0"/>
              </a:rPr>
              <a:t>nationale</a:t>
            </a:r>
            <a:br>
              <a:rPr lang="fr-FR" sz="1400" dirty="0">
                <a:latin typeface="Marianne" panose="02000000000000000000" pitchFamily="2" charset="0"/>
              </a:rPr>
            </a:br>
            <a:r>
              <a:rPr lang="fr-FR" sz="1400" dirty="0">
                <a:latin typeface="Marianne" panose="02000000000000000000" pitchFamily="2" charset="0"/>
              </a:rPr>
              <a:t>de signalement : </a:t>
            </a:r>
          </a:p>
          <a:p>
            <a:pPr lvl="0">
              <a:spcAft>
                <a:spcPts val="600"/>
              </a:spcAft>
              <a:buSzPct val="45000"/>
            </a:pPr>
            <a:endParaRPr lang="fr-FR" sz="14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lvl="0">
              <a:spcAft>
                <a:spcPts val="600"/>
              </a:spcAft>
              <a:buSzPct val="45000"/>
            </a:pPr>
            <a:endParaRPr lang="fr-FR" sz="14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lvl="0">
              <a:spcAft>
                <a:spcPts val="600"/>
              </a:spcAft>
              <a:buSzPct val="45000"/>
            </a:pPr>
            <a:endParaRPr lang="fr-FR" sz="14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>
              <a:spcAft>
                <a:spcPts val="600"/>
              </a:spcAft>
              <a:buSzPct val="100000"/>
            </a:pPr>
            <a:endParaRPr lang="fr-FR" sz="1400" dirty="0">
              <a:latin typeface="Marianne" panose="02000000000000000000" pitchFamily="2" charset="0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fr-FR" sz="1400" dirty="0">
                <a:latin typeface="Marianne" panose="02000000000000000000" pitchFamily="2" charset="0"/>
              </a:rPr>
              <a:t>Votre situation sera transmise aux responsables académiques ou départementaux de la lutte contre le harcèlement.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0223" y="1020688"/>
            <a:ext cx="862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  <a:t>Que faire si votre enfant se sent impliqué(e) </a:t>
            </a:r>
            <a:b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</a:br>
            <a: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  <a:t>dans une situation ou de harcèlement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2126" y="783927"/>
            <a:ext cx="2191684" cy="12252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33" y="3486811"/>
            <a:ext cx="1350866" cy="1919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555812" y="3417651"/>
            <a:ext cx="360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arianne" panose="02000000000000000000" pitchFamily="2" charset="0"/>
              </a:rPr>
              <a:t>Votre alerte sera prise en compte par l’équipe ressource dans le cadre du protocole Phare.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55812" y="4274935"/>
            <a:ext cx="4057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N’hésitez pas à encourager </a:t>
            </a:r>
            <a:b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votre enfant à parler avec vous</a:t>
            </a:r>
            <a:b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de sa vie dans l’établissement.</a:t>
            </a:r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26" y="2854210"/>
            <a:ext cx="1973498" cy="15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5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3D613F4D-2131-AE9A-2E6B-0B7F456FE490}"/>
              </a:ext>
            </a:extLst>
          </p:cNvPr>
          <p:cNvSpPr txBox="1">
            <a:spLocks/>
          </p:cNvSpPr>
          <p:nvPr/>
        </p:nvSpPr>
        <p:spPr>
          <a:xfrm>
            <a:off x="4930589" y="594242"/>
            <a:ext cx="4828490" cy="4737753"/>
          </a:xfrm>
          <a:prstGeom prst="rect">
            <a:avLst/>
          </a:prstGeom>
          <a:noFill/>
        </p:spPr>
        <p:txBody>
          <a:bodyPr vert="horz" lIns="50403" tIns="25202" rIns="50403" bIns="25202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292"/>
              </a:lnSpc>
              <a:buNone/>
            </a:pPr>
            <a: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  <a:t>Un parcours pour vous former</a:t>
            </a:r>
            <a:b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</a:br>
            <a: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  <a:t>avec le</a:t>
            </a:r>
          </a:p>
          <a:p>
            <a:pPr marL="0" lvl="0" indent="0" hangingPunct="0">
              <a:buNone/>
            </a:pPr>
            <a:endParaRPr lang="fr-FR" sz="1800" b="1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indent="0" hangingPunct="0">
              <a:spcBef>
                <a:spcPts val="0"/>
              </a:spcBef>
              <a:buNone/>
            </a:pPr>
            <a:endParaRPr lang="fr-FR" sz="1700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dirty="0">
              <a:solidFill>
                <a:srgbClr val="0EB09D"/>
              </a:solidFill>
              <a:latin typeface="Marianne" panose="02000000000000000000" pitchFamily="2" charset="0"/>
              <a:cs typeface="Arial" pitchFamily="2"/>
              <a:hlinkClick r:id="rId3"/>
            </a:endParaRPr>
          </a:p>
          <a:p>
            <a:pPr marL="0" lvl="0" indent="0" algn="ctr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  <a:hlinkClick r:id="rId3"/>
              </a:rPr>
              <a:t>nah-familles.cned.fr</a:t>
            </a: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  </a:t>
            </a: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1 - Comprendre le phénomène de harcèlement entre élèves</a:t>
            </a:r>
            <a:b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2 - Comment prévenir le harcèlement à l’école ?</a:t>
            </a:r>
            <a:b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3 - Comment repérer les signaux faibles et signaler des faits de harcèlement ?</a:t>
            </a:r>
            <a:b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4 - Comment faire cesser le harcèlement ?</a:t>
            </a: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indent="0">
              <a:lnSpc>
                <a:spcPts val="5292"/>
              </a:lnSpc>
              <a:buNone/>
            </a:pPr>
            <a:endParaRPr lang="en-US" sz="2400" dirty="0">
              <a:solidFill>
                <a:srgbClr val="0EB09D"/>
              </a:solidFill>
              <a:latin typeface="Marianne Medium" panose="02000000000000000000" pitchFamily="2" charset="0"/>
            </a:endParaRPr>
          </a:p>
          <a:p>
            <a:pPr marL="0" indent="0" algn="ctr">
              <a:lnSpc>
                <a:spcPts val="5292"/>
              </a:lnSpc>
              <a:buNone/>
            </a:pPr>
            <a:endParaRPr lang="en-US" sz="2400" dirty="0">
              <a:solidFill>
                <a:srgbClr val="0EB09D"/>
              </a:solidFill>
              <a:latin typeface="Marianne Medium" panose="02000000000000000000" pitchFamily="2" charset="0"/>
            </a:endParaRPr>
          </a:p>
          <a:p>
            <a:pPr marL="0" indent="0" algn="ctr">
              <a:lnSpc>
                <a:spcPts val="5292"/>
              </a:lnSpc>
              <a:buNone/>
            </a:pPr>
            <a:endParaRPr lang="en-US" sz="2400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0EB09D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629" y="1330946"/>
            <a:ext cx="1480112" cy="1114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23" y="5331996"/>
            <a:ext cx="10080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Arial" pitchFamily="2"/>
                <a:cs typeface="Arial" pitchFamily="2"/>
              </a:rPr>
              <a:t>Pour en savoir plus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  <a:ea typeface="Arial" pitchFamily="2"/>
                <a:cs typeface="Arial" pitchFamily="2"/>
              </a:rPr>
              <a:t>: www.education.gouv.fr/nonauharcelement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6" y="842454"/>
            <a:ext cx="4133850" cy="1143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043" y="2090099"/>
            <a:ext cx="2841409" cy="1910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765" y="3097762"/>
            <a:ext cx="2838505" cy="2015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3602715"/>
      </p:ext>
    </p:extLst>
  </p:cSld>
  <p:clrMapOvr>
    <a:masterClrMapping/>
  </p:clrMapOvr>
</p:sld>
</file>

<file path=ppt/theme/theme1.xml><?xml version="1.0" encoding="utf-8"?>
<a:theme xmlns:a="http://schemas.openxmlformats.org/drawingml/2006/main" name="20230628_séminaire du 29 juin 2023_MATIN_versionDELCOM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0628_séminaire du 29 juin 2023_MATIN_versionDELCOM" id="{B38A00AC-4A9F-4F48-9249-27B93EFD847A}" vid="{4642C973-0ADA-4D8F-B3B5-31FBD43DDA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20230628_séminaire du 29 juin 2023_MATIN_versionDELCOM</Template>
  <TotalTime>818</TotalTime>
  <Words>1113</Words>
  <Application>Microsoft Office PowerPoint</Application>
  <PresentationFormat>Personnalisé</PresentationFormat>
  <Paragraphs>113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Carlito</vt:lpstr>
      <vt:lpstr>Marianne</vt:lpstr>
      <vt:lpstr>Marianne ExtraBold</vt:lpstr>
      <vt:lpstr>Marianne Medium</vt:lpstr>
      <vt:lpstr>OpenSymbol</vt:lpstr>
      <vt:lpstr>20230628_séminaire du 29 juin 2023_MATIN_versionDELCOM</vt:lpstr>
      <vt:lpstr>Présentation PowerPoint</vt:lpstr>
      <vt:lpstr>Qu’est-ce que le harcèlement entre élèves ? </vt:lpstr>
      <vt:lpstr>Qui est concerné ? </vt:lpstr>
      <vt:lpstr>Le cyberharcèlement, un prolongement possible  du harcèlement à l’école </vt:lpstr>
      <vt:lpstr>Comment agissons-nous pour prévenir et lutter contre le harcèlement dans notre établissement ? </vt:lpstr>
      <vt:lpstr>Comment agissons-nous pour prévenir et lutter contre le harcèlement dans notre établissement ?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harcèlement c’est quoi ?</dc:title>
  <dc:creator>JEAN-PIERRE FELIX</dc:creator>
  <cp:lastModifiedBy>principal</cp:lastModifiedBy>
  <cp:revision>130</cp:revision>
  <dcterms:modified xsi:type="dcterms:W3CDTF">2025-11-09T17:06:18Z</dcterms:modified>
</cp:coreProperties>
</file>